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330" r:id="rId3"/>
    <p:sldId id="304" r:id="rId4"/>
    <p:sldId id="321" r:id="rId5"/>
    <p:sldId id="315" r:id="rId6"/>
    <p:sldId id="299" r:id="rId7"/>
    <p:sldId id="309" r:id="rId8"/>
    <p:sldId id="298" r:id="rId9"/>
    <p:sldId id="316" r:id="rId10"/>
    <p:sldId id="322" r:id="rId11"/>
    <p:sldId id="323" r:id="rId12"/>
    <p:sldId id="306" r:id="rId13"/>
    <p:sldId id="317" r:id="rId14"/>
    <p:sldId id="324" r:id="rId15"/>
    <p:sldId id="325" r:id="rId16"/>
    <p:sldId id="326" r:id="rId17"/>
    <p:sldId id="307" r:id="rId18"/>
    <p:sldId id="318" r:id="rId19"/>
    <p:sldId id="327" r:id="rId20"/>
    <p:sldId id="328" r:id="rId21"/>
    <p:sldId id="308" r:id="rId22"/>
    <p:sldId id="319" r:id="rId23"/>
    <p:sldId id="329" r:id="rId24"/>
    <p:sldId id="33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21">
          <p15:clr>
            <a:srgbClr val="A4A3A4"/>
          </p15:clr>
        </p15:guide>
        <p15:guide id="2" pos="24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 Hamid, Nor Hashidah" initials="AHN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35"/>
    <a:srgbClr val="427673"/>
    <a:srgbClr val="367071"/>
    <a:srgbClr val="265F60"/>
    <a:srgbClr val="73B73B"/>
    <a:srgbClr val="F3F3F3"/>
    <a:srgbClr val="000000"/>
    <a:srgbClr val="1D0902"/>
    <a:srgbClr val="324F1A"/>
    <a:srgbClr val="62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41" autoAdjust="0"/>
    <p:restoredTop sz="52220" autoAdjust="0"/>
  </p:normalViewPr>
  <p:slideViewPr>
    <p:cSldViewPr>
      <p:cViewPr varScale="1">
        <p:scale>
          <a:sx n="88" d="100"/>
          <a:sy n="88" d="100"/>
        </p:scale>
        <p:origin x="-1880" y="-104"/>
      </p:cViewPr>
      <p:guideLst>
        <p:guide orient="horz" pos="1921"/>
        <p:guide pos="24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5-21T15:45:28.440" idx="1">
    <p:pos x="10" y="10"/>
    <p:text>Maybe move to the last slide.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9DDFD9-225F-4AB5-8BF5-81E5F1EC2566}" type="datetimeFigureOut">
              <a:rPr lang="en-US" smtClean="0"/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740EC6-C5D4-4152-B57A-63D651494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9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1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53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1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8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7651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7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1" indent="-465887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02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63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9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4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32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1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5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85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1774" lvl="1" indent="-465887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070373" y="-128507"/>
            <a:ext cx="261147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G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0849" y="6009430"/>
            <a:ext cx="8007295" cy="71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Supporting accreditation</a:t>
            </a:r>
            <a:r>
              <a:rPr lang="en-US" sz="1200" baseline="0" dirty="0" smtClean="0">
                <a:solidFill>
                  <a:schemeClr val="bg1"/>
                </a:solidFill>
              </a:rPr>
              <a:t> readiness, performance, and quality improvement of Iowa’s local health departments</a:t>
            </a:r>
          </a:p>
          <a:p>
            <a:pPr algn="l">
              <a:lnSpc>
                <a:spcPct val="114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Copyright © 2015 Gaining Ground Iowa.  All rights reserved.</a:t>
            </a:r>
          </a:p>
          <a:p>
            <a:pPr algn="ctr"/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Gaining</a:t>
            </a:r>
            <a:r>
              <a:rPr lang="en-US" sz="1600" spc="0" baseline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 Ground Iowa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0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50" y="3201315"/>
            <a:ext cx="7589500" cy="1142085"/>
          </a:xfrm>
          <a:noFill/>
        </p:spPr>
        <p:txBody>
          <a:bodyPr>
            <a:normAutofit/>
          </a:bodyPr>
          <a:lstStyle>
            <a:lvl1pPr marL="0" indent="0" algn="l">
              <a:defRPr sz="24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71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78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Tab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3670" y="469095"/>
            <a:ext cx="823323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5460" y="855865"/>
            <a:ext cx="7968975" cy="950975"/>
          </a:xfrm>
        </p:spPr>
        <p:txBody>
          <a:bodyPr>
            <a:norm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250480"/>
            <a:ext cx="9144000" cy="806505"/>
          </a:xfrm>
          <a:prstGeom prst="rect">
            <a:avLst/>
          </a:prstGeom>
          <a:solidFill>
            <a:srgbClr val="324F1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5" y="5174585"/>
            <a:ext cx="7893081" cy="950975"/>
          </a:xfrm>
        </p:spPr>
        <p:txBody>
          <a:bodyPr>
            <a:normAutofit/>
          </a:bodyPr>
          <a:lstStyle>
            <a:lvl1pPr algn="ctr">
              <a:defRPr sz="18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728560" y="92446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 short bullet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8300" y="3201315"/>
            <a:ext cx="9162300" cy="806505"/>
          </a:xfrm>
          <a:prstGeom prst="rect">
            <a:avLst/>
          </a:prstGeom>
          <a:solidFill>
            <a:srgbClr val="324F1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2929" y="6356350"/>
            <a:ext cx="422455" cy="365125"/>
          </a:xfrm>
        </p:spPr>
        <p:txBody>
          <a:bodyPr/>
          <a:lstStyle/>
          <a:p>
            <a:fld id="{9B1E9854-2858-4647-89A4-F89CC3779B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730" y="3201315"/>
            <a:ext cx="6108175" cy="80650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622495" y="4184900"/>
            <a:ext cx="5768020" cy="2659095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>
                <a:solidFill>
                  <a:srgbClr val="1D090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76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87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5454-F4A4-4EE2-A6A7-4070167E0E05}" type="datetimeFigureOut">
              <a:rPr lang="en-US" smtClean="0"/>
              <a:t>8/28/15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9854-2858-4647-89A4-F89CC377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49" r:id="rId3"/>
    <p:sldLayoutId id="2147483670" r:id="rId4"/>
    <p:sldLayoutId id="2147483650" r:id="rId5"/>
    <p:sldLayoutId id="2147483668" r:id="rId6"/>
    <p:sldLayoutId id="2147483666" r:id="rId7"/>
    <p:sldLayoutId id="2147483667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cho.org/topics/infrastructure/accreditation/domain-5-examples.cfm" TargetMode="External"/><Relationship Id="rId4" Type="http://schemas.openxmlformats.org/officeDocument/2006/relationships/hyperlink" Target="http://www.naccho.org/toolbox/" TargetMode="External"/><Relationship Id="rId5" Type="http://schemas.openxmlformats.org/officeDocument/2006/relationships/hyperlink" Target="http://www.naccho.org/topics/environmental/HiAP/index.cfm" TargetMode="External"/><Relationship Id="rId6" Type="http://schemas.openxmlformats.org/officeDocument/2006/relationships/hyperlink" Target="http://www.naccho.org/topics/infrastructure/accreditation/strategic-plan-how-to.cfm" TargetMode="External"/><Relationship Id="rId7" Type="http://schemas.openxmlformats.org/officeDocument/2006/relationships/hyperlink" Target="http://training.fema.gov/hiedu/emprinciples.aspx" TargetMode="External"/><Relationship Id="rId8" Type="http://schemas.openxmlformats.org/officeDocument/2006/relationships/hyperlink" Target="http://www.cdc.gov/stltpublichealth/cha/plan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Develop Public Health Policies and Plans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Hodina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8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5.1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“Serve as a Primary and Expert Resource for Establishing and Maintaining Public Health  Policies, Practices, and Capacity.”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9673" y="486277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Engage in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6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5.1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“Serve as a Primary and Expert Resource for Establishing and Maintaining Public Health  Policies, Practices, and Capacity.”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9673" y="4862770"/>
            <a:ext cx="16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Inform officials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0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72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“Conduct a comprehensive planning process resulting in a Tribal/state/community health improvement plan</a:t>
            </a:r>
            <a:r>
              <a:rPr lang="en-US" sz="2400" dirty="0" smtClean="0"/>
              <a:t>”.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60" y="3450677"/>
            <a:ext cx="1170562" cy="117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9673" y="4862770"/>
            <a:ext cx="110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A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94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“Conduct a comprehensive planning process resulting in a Tribal/state/community health improvement plan</a:t>
            </a:r>
            <a:r>
              <a:rPr lang="en-US" sz="2400" dirty="0" smtClean="0"/>
              <a:t>”.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60" y="3450677"/>
            <a:ext cx="1170562" cy="117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9673" y="486277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8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“Conduct a comprehensive planning process resulting in a Tribal/state/community health improvement plan</a:t>
            </a:r>
            <a:r>
              <a:rPr lang="en-US" sz="2400" dirty="0" smtClean="0"/>
              <a:t>”.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60" y="3450677"/>
            <a:ext cx="1170562" cy="117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9673" y="4862770"/>
            <a:ext cx="17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9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“Conduct a comprehensive planning process resulting in a Tribal/state/community health improvement plan</a:t>
            </a:r>
            <a:r>
              <a:rPr lang="en-US" sz="2400" dirty="0" smtClean="0"/>
              <a:t>”.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60" y="3450677"/>
            <a:ext cx="1170562" cy="117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9673" y="4862770"/>
            <a:ext cx="206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Monitor and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79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6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“Develop and implement a health department organizational strategic plan.”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9673" y="4862770"/>
            <a:ext cx="110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A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6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“Develop and implement a health department organizational strategic plan.”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9673" y="4862770"/>
            <a:ext cx="254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Strategic Plan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7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36" y="544990"/>
            <a:ext cx="4696221" cy="31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59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“Develop and implement a health department organizational strategic plan.”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9673" y="4862770"/>
            <a:ext cx="16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Show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06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“Maintain an all hazards emergency operations plan (EOP).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9673" y="4862770"/>
            <a:ext cx="22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Collaborative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2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5.4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“Maintain an all hazards emergency operations plan (EOP).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9673" y="4862770"/>
            <a:ext cx="396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All Hazards Emergency Operations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8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3144" y="1986995"/>
            <a:ext cx="73618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NACCHO </a:t>
            </a:r>
          </a:p>
          <a:p>
            <a:pPr lvl="1"/>
            <a:r>
              <a:rPr lang="en-US" sz="2400" dirty="0">
                <a:hlinkClick r:id="rId3"/>
              </a:rPr>
              <a:t>Domain 5 Documentation Examples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Toolbox</a:t>
            </a:r>
            <a:endParaRPr lang="en-US" sz="2400" dirty="0"/>
          </a:p>
          <a:p>
            <a:pPr lvl="2"/>
            <a:r>
              <a:rPr lang="en-US" sz="2400" dirty="0">
                <a:hlinkClick r:id="rId5"/>
              </a:rPr>
              <a:t>Health in All Policies (</a:t>
            </a:r>
            <a:r>
              <a:rPr lang="en-US" sz="2400" dirty="0" err="1">
                <a:hlinkClick r:id="rId5"/>
              </a:rPr>
              <a:t>HiAP</a:t>
            </a:r>
            <a:r>
              <a:rPr lang="en-US" sz="2400" dirty="0">
                <a:hlinkClick r:id="rId5"/>
              </a:rPr>
              <a:t>)</a:t>
            </a:r>
            <a:endParaRPr lang="en-US" sz="2400" dirty="0"/>
          </a:p>
          <a:p>
            <a:pPr lvl="2"/>
            <a:r>
              <a:rPr lang="en-US" sz="2400" dirty="0"/>
              <a:t>MAPP Related Toolkit</a:t>
            </a:r>
          </a:p>
          <a:p>
            <a:pPr lvl="1"/>
            <a:r>
              <a:rPr lang="en-US" sz="2400" dirty="0">
                <a:hlinkClick r:id="rId6"/>
              </a:rPr>
              <a:t>Developing an LHD Strategic Plan</a:t>
            </a:r>
            <a:endParaRPr lang="en-US" sz="2400" dirty="0"/>
          </a:p>
          <a:p>
            <a:r>
              <a:rPr lang="en-US" sz="2400" dirty="0"/>
              <a:t>The Federal Emergency Management Agency</a:t>
            </a:r>
          </a:p>
          <a:p>
            <a:pPr lvl="1"/>
            <a:r>
              <a:rPr lang="en-US" sz="2400" dirty="0">
                <a:hlinkClick r:id="rId7"/>
              </a:rPr>
              <a:t>Principles of Emergency </a:t>
            </a:r>
            <a:r>
              <a:rPr lang="en-US" sz="2400" dirty="0" smtClean="0">
                <a:hlinkClick r:id="rId7"/>
              </a:rPr>
              <a:t>Management</a:t>
            </a:r>
            <a:endParaRPr lang="en-US" sz="2400" dirty="0"/>
          </a:p>
          <a:p>
            <a:r>
              <a:rPr lang="en-US" sz="2400" dirty="0"/>
              <a:t>Centers for Disease Control &amp; Prevention</a:t>
            </a:r>
          </a:p>
          <a:p>
            <a:pPr lvl="1"/>
            <a:r>
              <a:rPr lang="en-US" sz="2400" dirty="0">
                <a:hlinkClick r:id="rId8"/>
              </a:rPr>
              <a:t>Community Health Assessments &amp; Health Improvement Plans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731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0757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Policies &amp;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Serve as tools</a:t>
            </a:r>
          </a:p>
          <a:p>
            <a:r>
              <a:rPr lang="en-US" sz="2400" dirty="0" smtClean="0"/>
              <a:t>Provide resources</a:t>
            </a:r>
          </a:p>
          <a:p>
            <a:r>
              <a:rPr lang="en-US" sz="2400" dirty="0" smtClean="0"/>
              <a:t>Orient and train staff</a:t>
            </a:r>
          </a:p>
          <a:p>
            <a:r>
              <a:rPr lang="en-US" sz="2400" dirty="0" smtClean="0"/>
              <a:t>Vehicle for community engagement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425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2449" y="830152"/>
            <a:ext cx="4570196" cy="602784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Establishing and Maintaining Policies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Conduct a Comprehensive Planning Process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Develop and Implement Strategic Plans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Maintain All Hazards Operations Plans 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44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Concepts for All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 the process</a:t>
            </a:r>
          </a:p>
          <a:p>
            <a:r>
              <a:rPr lang="en-US" dirty="0" smtClean="0"/>
              <a:t>Provide current plans and policies</a:t>
            </a:r>
          </a:p>
          <a:p>
            <a:r>
              <a:rPr lang="en-US" dirty="0" smtClean="0"/>
              <a:t>Monitor over time</a:t>
            </a:r>
          </a:p>
          <a:p>
            <a:r>
              <a:rPr lang="en-US" dirty="0" smtClean="0"/>
              <a:t>Update/Revise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4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Documentations You May Already Have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15" y="1986995"/>
            <a:ext cx="3035425" cy="2279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0746"/>
            <a:ext cx="3491170" cy="2315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1" y="4643320"/>
            <a:ext cx="3097642" cy="2065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7"/>
          <a:stretch/>
        </p:blipFill>
        <p:spPr>
          <a:xfrm>
            <a:off x="4544678" y="4643320"/>
            <a:ext cx="3518492" cy="20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4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5.1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7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5.1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“Serve as a Primary and Expert Resource for Establishing and Maintaining Public Health  Policies, Practices, and Capacity.”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9673" y="4862770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Monitor and track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19617</TotalTime>
  <Words>445</Words>
  <Application>Microsoft Macintosh PowerPoint</Application>
  <PresentationFormat>On-screen Show (4:3)</PresentationFormat>
  <Paragraphs>121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Develop Public Health Policies and Plans</vt:lpstr>
      <vt:lpstr>Bio</vt:lpstr>
      <vt:lpstr>PowerPoint Presentation</vt:lpstr>
      <vt:lpstr>Why Policies &amp; Plans</vt:lpstr>
      <vt:lpstr>PowerPoint Presentation</vt:lpstr>
      <vt:lpstr>Main Concepts for All Plans</vt:lpstr>
      <vt:lpstr>Documentations You May Already Have</vt:lpstr>
      <vt:lpstr>Standard 5.1</vt:lpstr>
      <vt:lpstr>Standard 5.1</vt:lpstr>
      <vt:lpstr>Standard 5.1</vt:lpstr>
      <vt:lpstr>Standard 5.1</vt:lpstr>
      <vt:lpstr>Standard 5.2</vt:lpstr>
      <vt:lpstr>Standard 5.2</vt:lpstr>
      <vt:lpstr>Standard 5.2</vt:lpstr>
      <vt:lpstr>Standard 5.2</vt:lpstr>
      <vt:lpstr>Standard 5.2</vt:lpstr>
      <vt:lpstr>Standard 5.3</vt:lpstr>
      <vt:lpstr>Standard 5.3</vt:lpstr>
      <vt:lpstr>Standard 5.3</vt:lpstr>
      <vt:lpstr>Standard 5.3</vt:lpstr>
      <vt:lpstr>Standard 5.4</vt:lpstr>
      <vt:lpstr>Standard 5.4</vt:lpstr>
      <vt:lpstr>Standard 5.4</vt:lpstr>
      <vt:lpstr>Resources</vt:lpstr>
    </vt:vector>
  </TitlesOfParts>
  <Company>College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Chai, Sally H</dc:creator>
  <cp:lastModifiedBy>College of Public Health</cp:lastModifiedBy>
  <cp:revision>204</cp:revision>
  <cp:lastPrinted>2015-06-18T16:53:39Z</cp:lastPrinted>
  <dcterms:created xsi:type="dcterms:W3CDTF">2014-12-11T21:06:45Z</dcterms:created>
  <dcterms:modified xsi:type="dcterms:W3CDTF">2015-08-28T16:06:25Z</dcterms:modified>
</cp:coreProperties>
</file>