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78" r:id="rId3"/>
    <p:sldId id="279" r:id="rId4"/>
    <p:sldId id="301" r:id="rId5"/>
    <p:sldId id="280" r:id="rId6"/>
    <p:sldId id="281" r:id="rId7"/>
    <p:sldId id="282" r:id="rId8"/>
    <p:sldId id="283" r:id="rId9"/>
    <p:sldId id="286" r:id="rId10"/>
    <p:sldId id="287" r:id="rId11"/>
    <p:sldId id="288" r:id="rId12"/>
    <p:sldId id="289" r:id="rId13"/>
    <p:sldId id="290" r:id="rId14"/>
    <p:sldId id="291" r:id="rId15"/>
    <p:sldId id="302" r:id="rId16"/>
    <p:sldId id="30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40" autoAdjust="0"/>
  </p:normalViewPr>
  <p:slideViewPr>
    <p:cSldViewPr>
      <p:cViewPr varScale="1">
        <p:scale>
          <a:sx n="129" d="100"/>
          <a:sy n="129" d="100"/>
        </p:scale>
        <p:origin x="-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02F45-F0CC-4C22-B9EE-A2094F23959C}" type="datetimeFigureOut">
              <a:rPr lang="en-US" smtClean="0"/>
              <a:t>9/29/15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863D3-A7E3-459F-81FC-A56187921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75" indent="-457175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75" indent="-457175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64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84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2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0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3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22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GI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29040" y="0"/>
            <a:ext cx="2732219" cy="3035800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-2700000">
            <a:off x="1139469" y="-693755"/>
            <a:ext cx="186659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300" dirty="0" smtClean="0">
                <a:solidFill>
                  <a:srgbClr val="62CAC7"/>
                </a:solidFill>
                <a:latin typeface="Georgia" panose="02040502050405020303" pitchFamily="18" charset="0"/>
              </a:rPr>
              <a:t>5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10" y="2894501"/>
            <a:ext cx="4877435" cy="2128293"/>
          </a:xfrm>
        </p:spPr>
        <p:txBody>
          <a:bodyPr anchor="t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80709" y="5046490"/>
            <a:ext cx="4877435" cy="88704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29040" y="2303690"/>
            <a:ext cx="2732219" cy="745835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7145" y="2399156"/>
            <a:ext cx="241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0" dirty="0" smtClean="0">
                <a:solidFill>
                  <a:srgbClr val="62CAC7"/>
                </a:solidFill>
                <a:latin typeface="Georgia" panose="02040502050405020303" pitchFamily="18" charset="0"/>
              </a:rPr>
              <a:t>Domain</a:t>
            </a:r>
            <a:endParaRPr lang="en-US" sz="1600" spc="0" dirty="0">
              <a:solidFill>
                <a:srgbClr val="62CAC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44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GI Special Li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80" y="2170785"/>
            <a:ext cx="2995590" cy="950975"/>
          </a:xfrm>
        </p:spPr>
        <p:txBody>
          <a:bodyPr>
            <a:normAutofit/>
          </a:bodyPr>
          <a:lstStyle>
            <a:lvl1pPr algn="ctr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list heading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72449" y="686692"/>
            <a:ext cx="4570196" cy="6171307"/>
          </a:xfrm>
        </p:spPr>
        <p:txBody>
          <a:bodyPr>
            <a:normAutofit/>
          </a:bodyPr>
          <a:lstStyle>
            <a:lvl1pPr marL="347663" indent="-347663" defTabSz="685800">
              <a:buClr>
                <a:srgbClr val="73B73B"/>
              </a:buClr>
              <a:buSzPct val="85000"/>
              <a:buFont typeface="Wingdings" panose="05000000000000000000" pitchFamily="2" charset="2"/>
              <a:buChar char=""/>
              <a:tabLst/>
              <a:defRPr sz="1800" baseline="0">
                <a:solidFill>
                  <a:srgbClr val="1D0902"/>
                </a:solidFill>
              </a:defRPr>
            </a:lvl1pPr>
            <a:lvl2pPr marL="685800" indent="-338138">
              <a:buClr>
                <a:srgbClr val="73B73B"/>
              </a:buClr>
              <a:buSzPct val="85000"/>
              <a:buFont typeface="Wingdings" panose="05000000000000000000" pitchFamily="2" charset="2"/>
              <a:buChar char=""/>
              <a:defRPr sz="1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900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GI 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12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GI 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324F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50" y="3201315"/>
            <a:ext cx="7589500" cy="1142085"/>
          </a:xfrm>
          <a:noFill/>
        </p:spPr>
        <p:txBody>
          <a:bodyPr>
            <a:normAutofit/>
          </a:bodyPr>
          <a:lstStyle>
            <a:lvl1pPr marL="0" indent="0" algn="l">
              <a:defRPr sz="2400" cap="all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2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GI Bullet Li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06105" y="446245"/>
            <a:ext cx="6400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32675"/>
            <a:ext cx="9144000" cy="806505"/>
          </a:xfrm>
          <a:prstGeom prst="rect">
            <a:avLst/>
          </a:prstGeom>
          <a:solidFill>
            <a:srgbClr val="324F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766" y="855865"/>
            <a:ext cx="6299284" cy="950975"/>
          </a:xfrm>
        </p:spPr>
        <p:txBody>
          <a:bodyPr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50835" y="1815075"/>
            <a:ext cx="5943600" cy="5029200"/>
          </a:xfrm>
        </p:spPr>
        <p:txBody>
          <a:bodyPr>
            <a:normAutofit/>
          </a:bodyPr>
          <a:lstStyle>
            <a:lvl1pPr marL="347663" indent="-347663" defTabSz="685800">
              <a:buClr>
                <a:srgbClr val="73B73B"/>
              </a:buClr>
              <a:buSzPct val="85000"/>
              <a:buFont typeface="Wingdings" panose="05000000000000000000" pitchFamily="2" charset="2"/>
              <a:buChar char=""/>
              <a:tabLst/>
              <a:defRPr sz="2000" baseline="0">
                <a:solidFill>
                  <a:srgbClr val="1D0902"/>
                </a:solidFill>
              </a:defRPr>
            </a:lvl1pPr>
            <a:lvl2pPr marL="685800" indent="-338138">
              <a:buClr>
                <a:srgbClr val="73B73B"/>
              </a:buClr>
              <a:buSzPct val="85000"/>
              <a:buFont typeface="Wingdings" panose="05000000000000000000" pitchFamily="2" charset="2"/>
              <a:buChar char=""/>
              <a:defRPr sz="1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482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5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9/29/15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3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9/29/15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8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9/29/15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6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2770-FAC9-4337-9E7C-9949B5F8141E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0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Workforce Development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Laurie </a:t>
            </a:r>
            <a:r>
              <a:rPr lang="en-US" dirty="0" err="1" smtClean="0"/>
              <a:t>Walkner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38655" y="0"/>
            <a:ext cx="2718945" cy="30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5-09-29 at 12.14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"/>
            <a:ext cx="2511405" cy="25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88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/>
              <a:t>8</a:t>
            </a:r>
            <a:r>
              <a:rPr lang="en-US" dirty="0" smtClean="0"/>
              <a:t>.2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</a:t>
            </a:r>
            <a:r>
              <a:rPr lang="en-US" sz="2400" dirty="0"/>
              <a:t>Ensure a competent workforce through the assessment of staff </a:t>
            </a:r>
            <a:r>
              <a:rPr lang="en-US" sz="2400" dirty="0" smtClean="0"/>
              <a:t>competencies</a:t>
            </a:r>
            <a:r>
              <a:rPr lang="en-US" sz="2400" dirty="0"/>
              <a:t>, the provision of individual training and </a:t>
            </a:r>
            <a:r>
              <a:rPr lang="en-US" sz="2400" dirty="0" smtClean="0"/>
              <a:t> professional </a:t>
            </a:r>
            <a:r>
              <a:rPr lang="en-US" sz="2400" dirty="0"/>
              <a:t>development, and </a:t>
            </a:r>
            <a:r>
              <a:rPr lang="en-US" sz="2400" dirty="0" smtClean="0"/>
              <a:t>the provision </a:t>
            </a:r>
            <a:r>
              <a:rPr lang="en-US" sz="2400" dirty="0"/>
              <a:t>of a supportive </a:t>
            </a:r>
            <a:r>
              <a:rPr lang="en-US" sz="2400" dirty="0" smtClean="0"/>
              <a:t>work environment.”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3656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15" y="43650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30" y="4365077"/>
            <a:ext cx="1170562" cy="1170562"/>
          </a:xfrm>
          <a:prstGeom prst="rect">
            <a:avLst/>
          </a:prstGeom>
        </p:spPr>
      </p:pic>
      <p:pic>
        <p:nvPicPr>
          <p:cNvPr id="2" name="Picture 1" descr="Measure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785" y="4343400"/>
            <a:ext cx="1219200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85" y="5487010"/>
            <a:ext cx="1219200" cy="121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5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/>
              <a:t>8</a:t>
            </a:r>
            <a:r>
              <a:rPr lang="en-US" sz="2400" dirty="0" smtClean="0"/>
              <a:t>.2.1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727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/>
              <a:t>8</a:t>
            </a:r>
            <a:r>
              <a:rPr lang="en-US" sz="2400" dirty="0" smtClean="0"/>
              <a:t>.2.2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72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/>
              <a:t>8</a:t>
            </a:r>
            <a:r>
              <a:rPr lang="en-US" sz="2400" dirty="0" smtClean="0"/>
              <a:t>.2.3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3157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/>
              <a:t>8</a:t>
            </a:r>
            <a:r>
              <a:rPr lang="en-US" sz="2400" dirty="0" smtClean="0"/>
              <a:t>.2.4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3101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8</a:t>
            </a:r>
            <a:r>
              <a:rPr lang="en-US" sz="2400" dirty="0" smtClean="0"/>
              <a:t>.2.5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5290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768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64840" y="772675"/>
            <a:ext cx="160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Laurie </a:t>
            </a:r>
            <a:r>
              <a:rPr lang="en-US" dirty="0" err="1" smtClean="0"/>
              <a:t>Walkner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2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775" y="848006"/>
            <a:ext cx="1726489" cy="122218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03216" y="258379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to Care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4028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Investigate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1673" y="2586893"/>
            <a:ext cx="1726489" cy="1222180"/>
          </a:xfrm>
          <a:prstGeom prst="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Workforce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0281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 &amp; Educate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775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Quality Improvement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76535" y="830012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Community Engagement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0394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Evidence-Based Practices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7775" y="2586893"/>
            <a:ext cx="1726489" cy="122218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Policies &amp; Plans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63013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Administration &amp; Management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29041" y="2586893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 Health Laws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95631" y="4234542"/>
            <a:ext cx="1726489" cy="122218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Governance</a:t>
            </a:r>
          </a:p>
        </p:txBody>
      </p:sp>
      <p:sp>
        <p:nvSpPr>
          <p:cNvPr id="19" name="Oval 18"/>
          <p:cNvSpPr/>
          <p:nvPr/>
        </p:nvSpPr>
        <p:spPr>
          <a:xfrm>
            <a:off x="1012003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1004935" y="2279690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1053251" y="3978118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2" name="Oval 21"/>
          <p:cNvSpPr/>
          <p:nvPr/>
        </p:nvSpPr>
        <p:spPr>
          <a:xfrm>
            <a:off x="3230776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5449549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668321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3206435" y="232737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Oval 25"/>
          <p:cNvSpPr/>
          <p:nvPr/>
        </p:nvSpPr>
        <p:spPr>
          <a:xfrm>
            <a:off x="5425263" y="2302234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Oval 26"/>
          <p:cNvSpPr/>
          <p:nvPr/>
        </p:nvSpPr>
        <p:spPr>
          <a:xfrm>
            <a:off x="7626218" y="2277096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8" name="Oval 27"/>
          <p:cNvSpPr/>
          <p:nvPr/>
        </p:nvSpPr>
        <p:spPr>
          <a:xfrm>
            <a:off x="3152881" y="3978117"/>
            <a:ext cx="606822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29" name="Oval 28"/>
          <p:cNvSpPr/>
          <p:nvPr/>
        </p:nvSpPr>
        <p:spPr>
          <a:xfrm>
            <a:off x="5423127" y="3978116"/>
            <a:ext cx="590878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</a:p>
        </p:txBody>
      </p:sp>
      <p:sp>
        <p:nvSpPr>
          <p:cNvPr id="30" name="Oval 29"/>
          <p:cNvSpPr/>
          <p:nvPr/>
        </p:nvSpPr>
        <p:spPr>
          <a:xfrm>
            <a:off x="7626217" y="3978115"/>
            <a:ext cx="64342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460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1355" y="2272768"/>
            <a:ext cx="273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Overview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279" y="469095"/>
            <a:ext cx="1726489" cy="122218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Workforce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60984" y="161892"/>
            <a:ext cx="548816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4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1355" y="2272768"/>
            <a:ext cx="273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Standards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279" y="469095"/>
            <a:ext cx="1726489" cy="122218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Workforce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70439" y="161892"/>
            <a:ext cx="548816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8.1   Encourage the development of a sufficient number of qualified public health workers.</a:t>
            </a:r>
            <a:endParaRPr lang="en-US" dirty="0"/>
          </a:p>
          <a:p>
            <a:r>
              <a:rPr lang="en-US" dirty="0"/>
              <a:t>8.2   Ensure a competent workforce through the assessment of staff competencies, the provision of individual training and  professional development, and the provision of a supportive work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smtClean="0"/>
              <a:t>8.1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1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/>
              <a:t>8</a:t>
            </a:r>
            <a:r>
              <a:rPr lang="en-US" dirty="0" smtClean="0"/>
              <a:t>.1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dk1"/>
                </a:solidFill>
              </a:rPr>
              <a:t>“</a:t>
            </a:r>
            <a:r>
              <a:rPr lang="en-US" sz="2400" dirty="0"/>
              <a:t>Encourage the development of a sufficient number of qualified </a:t>
            </a:r>
            <a:r>
              <a:rPr lang="en-US" sz="2400" dirty="0" smtClean="0"/>
              <a:t>public </a:t>
            </a:r>
            <a:r>
              <a:rPr lang="en-US" sz="2400" dirty="0"/>
              <a:t>health </a:t>
            </a:r>
            <a:r>
              <a:rPr lang="en-US" sz="2400" dirty="0" smtClean="0"/>
              <a:t>workers</a:t>
            </a:r>
            <a:r>
              <a:rPr lang="en-US" sz="2400" dirty="0" smtClean="0"/>
              <a:t>.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5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/>
              <a:t>8</a:t>
            </a:r>
            <a:r>
              <a:rPr lang="en-US" sz="2400" dirty="0" smtClean="0"/>
              <a:t>.1.1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54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smtClean="0"/>
              <a:t>8.2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54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182</Words>
  <Application>Microsoft Macintosh PowerPoint</Application>
  <PresentationFormat>On-screen Show (4:3)</PresentationFormat>
  <Paragraphs>65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Workforce Development</vt:lpstr>
      <vt:lpstr>Bio</vt:lpstr>
      <vt:lpstr>PowerPoint Presentation</vt:lpstr>
      <vt:lpstr>PowerPoint Presentation</vt:lpstr>
      <vt:lpstr>PowerPoint Presentation</vt:lpstr>
      <vt:lpstr>Standard 8.1</vt:lpstr>
      <vt:lpstr>Standard 8.1</vt:lpstr>
      <vt:lpstr>PowerPoint Presentation</vt:lpstr>
      <vt:lpstr>Standard 8.2</vt:lpstr>
      <vt:lpstr>Standard 8.2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Joy Harris</dc:creator>
  <cp:lastModifiedBy>College of Public Health</cp:lastModifiedBy>
  <cp:revision>45</cp:revision>
  <dcterms:created xsi:type="dcterms:W3CDTF">2015-08-26T20:01:56Z</dcterms:created>
  <dcterms:modified xsi:type="dcterms:W3CDTF">2015-09-29T17:30:00Z</dcterms:modified>
</cp:coreProperties>
</file>